
<file path=[Content_Types].xml><?xml version="1.0" encoding="utf-8"?>
<Types xmlns="http://schemas.openxmlformats.org/package/2006/content-types"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53" r:id="rId5"/>
    <p:sldId id="329" r:id="rId6"/>
    <p:sldId id="357" r:id="rId7"/>
    <p:sldId id="355" r:id="rId8"/>
    <p:sldId id="331" r:id="rId9"/>
    <p:sldId id="345" r:id="rId10"/>
    <p:sldId id="347" r:id="rId11"/>
    <p:sldId id="348" r:id="rId12"/>
    <p:sldId id="350" r:id="rId13"/>
    <p:sldId id="360" r:id="rId14"/>
    <p:sldId id="359" r:id="rId15"/>
    <p:sldId id="349" r:id="rId16"/>
    <p:sldId id="356" r:id="rId17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55B"/>
    <a:srgbClr val="7E8679"/>
    <a:srgbClr val="A2A79E"/>
    <a:srgbClr val="BFA1A7"/>
    <a:srgbClr val="B1BDA7"/>
    <a:srgbClr val="7F867A"/>
    <a:srgbClr val="4F5945"/>
    <a:srgbClr val="73292A"/>
    <a:srgbClr val="A9D7D9"/>
    <a:srgbClr val="93D3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966" autoAdjust="0"/>
  </p:normalViewPr>
  <p:slideViewPr>
    <p:cSldViewPr snapToGrid="0">
      <p:cViewPr>
        <p:scale>
          <a:sx n="110" d="100"/>
          <a:sy n="110" d="100"/>
        </p:scale>
        <p:origin x="16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278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49852A6-C536-198B-0B36-808C24FAAF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Местозаполнитель даты 2">
            <a:extLst>
              <a:ext uri="{FF2B5EF4-FFF2-40B4-BE49-F238E27FC236}">
                <a16:creationId xmlns:a16="http://schemas.microsoft.com/office/drawing/2014/main" id="{9F40B29C-E84A-E4D1-8998-1A961EC23B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2A5AE42-7DC1-8140-9B13-146984FDEF22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Местозаполнитель нижнего колонтитула 3">
            <a:extLst>
              <a:ext uri="{FF2B5EF4-FFF2-40B4-BE49-F238E27FC236}">
                <a16:creationId xmlns:a16="http://schemas.microsoft.com/office/drawing/2014/main" id="{FCCE4DE7-ED89-D264-F004-38F2DF4879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F7E8591-FF54-5A00-A703-95ABC16B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369B77-94AB-0344-9EBF-9DB9EE8D3AB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97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Местозаполнитель даты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8F75F72-8950-AF4F-9381-1D26FB547EA1}" type="datetimeFigureOut">
              <a:rPr lang="en-US" smtClean="0"/>
              <a:t>11/9/2025</a:t>
            </a:fld>
            <a:endParaRPr lang="en-US" dirty="0"/>
          </a:p>
        </p:txBody>
      </p:sp>
      <p:sp>
        <p:nvSpPr>
          <p:cNvPr id="4" name="Местозаполнитель изображения слайда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75476F-A808-1F46-A368-07984F6DA22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252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естозаполнитель изображения слайда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910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775476F-A808-1F46-A368-07984F6DA22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519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Рисунок 4">
            <a:extLst>
              <a:ext uri="{FF2B5EF4-FFF2-40B4-BE49-F238E27FC236}">
                <a16:creationId xmlns:a16="http://schemas.microsoft.com/office/drawing/2014/main" id="{FD90036E-D78E-7995-BEF4-F64DA613C7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8176" y="1463040"/>
            <a:ext cx="6327648" cy="2180543"/>
          </a:xfrm>
          <a:noFill/>
        </p:spPr>
        <p:txBody>
          <a:bodyPr rtlCol="0" anchor="b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1096" y="3995928"/>
            <a:ext cx="5321808" cy="824404"/>
          </a:xfrm>
          <a:noFill/>
        </p:spPr>
        <p:txBody>
          <a:bodyPr rtlCol="0" anchor="ctr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 элемента содержимого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770632"/>
            <a:ext cx="2487168" cy="3502152"/>
          </a:xfrm>
        </p:spPr>
        <p:txBody>
          <a:bodyPr lIns="91440" rIns="91440" rtlCol="0"/>
          <a:lstStyle>
            <a:lvl1pPr marL="0" indent="0"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785616" y="2770632"/>
            <a:ext cx="7571232" cy="339242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990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432304"/>
            <a:ext cx="6163056" cy="3739896"/>
          </a:xfrm>
        </p:spPr>
        <p:txBody>
          <a:bodyPr lIns="91440" rIns="91440" rtlCol="0"/>
          <a:lstStyle>
            <a:lvl1pPr marL="228600" indent="-228600">
              <a:spcAft>
                <a:spcPts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685800">
              <a:spcBef>
                <a:spcPts val="5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1430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6002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0574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24928" y="2441448"/>
            <a:ext cx="4169664" cy="3703320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1EB1C5A3-22FF-382D-3801-B6D9C4AC53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52051"/>
          <a:stretch/>
        </p:blipFill>
        <p:spPr>
          <a:xfrm>
            <a:off x="4629335" y="1815780"/>
            <a:ext cx="5586493" cy="504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767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11" name="Местозаполнитель содержимого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41248" y="2770632"/>
            <a:ext cx="10515600" cy="339242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999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ени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мещающая рамка рисунка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7632" y="822960"/>
            <a:ext cx="6327648" cy="2221992"/>
          </a:xfrm>
          <a:noFill/>
        </p:spPr>
        <p:txBody>
          <a:bodyPr rtlCol="0" anchor="b">
            <a:no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7632" y="3428999"/>
            <a:ext cx="6309360" cy="1703439"/>
          </a:xfrm>
          <a:noFill/>
        </p:spPr>
        <p:txBody>
          <a:bodyPr rtlCol="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006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48" y="530352"/>
            <a:ext cx="5385816" cy="1810512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7" name="Замещающая рамка рисунка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174458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32" name="Объект 5">
            <a:extLst>
              <a:ext uri="{FF2B5EF4-FFF2-40B4-BE49-F238E27FC236}">
                <a16:creationId xmlns:a16="http://schemas.microsoft.com/office/drawing/2014/main" id="{9BEB2D80-6263-5794-6A1A-CFF345F7A9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9048" y="2962656"/>
            <a:ext cx="5385816" cy="2706624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Clr>
                <a:srgbClr val="73292A"/>
              </a:buClr>
              <a:buNone/>
              <a:defRPr sz="2400"/>
            </a:lvl1pPr>
            <a:lvl2pPr marL="228600">
              <a:buClr>
                <a:srgbClr val="73292A"/>
              </a:buClr>
              <a:defRPr sz="2000"/>
            </a:lvl2pPr>
            <a:lvl3pPr marL="685800">
              <a:buClr>
                <a:srgbClr val="73292A"/>
              </a:buClr>
              <a:defRPr sz="1800"/>
            </a:lvl3pPr>
            <a:lvl4pPr marL="1143000">
              <a:buClr>
                <a:srgbClr val="73292A"/>
              </a:buClr>
              <a:defRPr sz="1600"/>
            </a:lvl4pPr>
            <a:lvl5pPr marL="1600200">
              <a:buClr>
                <a:srgbClr val="73292A"/>
              </a:buClr>
              <a:defRPr sz="16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4928" y="6356350"/>
            <a:ext cx="71628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CAF8C32-80F8-F614-8280-02F76781F238}"/>
              </a:ext>
            </a:extLst>
          </p:cNvPr>
          <p:cNvSpPr/>
          <p:nvPr userDrawn="1"/>
        </p:nvSpPr>
        <p:spPr>
          <a:xfrm>
            <a:off x="5174459" y="0"/>
            <a:ext cx="4571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3" name="Графический объект 2">
            <a:extLst>
              <a:ext uri="{FF2B5EF4-FFF2-40B4-BE49-F238E27FC236}">
                <a16:creationId xmlns:a16="http://schemas.microsoft.com/office/drawing/2014/main" id="{02CB607F-27CE-D613-F812-E70C738FA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4723"/>
          <a:stretch/>
        </p:blipFill>
        <p:spPr>
          <a:xfrm>
            <a:off x="9959711" y="738051"/>
            <a:ext cx="2232289" cy="5381892"/>
          </a:xfrm>
          <a:prstGeom prst="rect">
            <a:avLst/>
          </a:prstGeom>
        </p:spPr>
      </p:pic>
      <p:cxnSp>
        <p:nvCxnSpPr>
          <p:cNvPr id="4" name="Прямая соединительная линия 3">
            <a:extLst>
              <a:ext uri="{FF2B5EF4-FFF2-40B4-BE49-F238E27FC236}">
                <a16:creationId xmlns:a16="http://schemas.microsoft.com/office/drawing/2014/main" id="{0A689F60-3D32-FD74-24A9-266643081E85}"/>
              </a:ext>
            </a:extLst>
          </p:cNvPr>
          <p:cNvCxnSpPr>
            <a:cxnSpLocks/>
          </p:cNvCxnSpPr>
          <p:nvPr userDrawn="1"/>
        </p:nvCxnSpPr>
        <p:spPr>
          <a:xfrm>
            <a:off x="6189979" y="2649682"/>
            <a:ext cx="332598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Рисунок 4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B827D708-B036-EE04-B213-EC3EAAE0681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9920" y="2509197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80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мещающая рамка рисунка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2185416"/>
            <a:ext cx="9052560" cy="2487168"/>
          </a:xfrm>
          <a:noFill/>
        </p:spPr>
        <p:txBody>
          <a:bodyPr rtlCol="0"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Графический объект 5">
            <a:extLst>
              <a:ext uri="{FF2B5EF4-FFF2-40B4-BE49-F238E27FC236}">
                <a16:creationId xmlns:a16="http://schemas.microsoft.com/office/drawing/2014/main" id="{7F691F67-3A33-EA2C-967A-86934DA1D47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9401" b="24659"/>
          <a:stretch/>
        </p:blipFill>
        <p:spPr>
          <a:xfrm>
            <a:off x="5856445" y="726334"/>
            <a:ext cx="1898043" cy="540533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722376"/>
            <a:ext cx="6419088" cy="2350008"/>
          </a:xfrm>
        </p:spPr>
        <p:txBody>
          <a:bodyPr rtlCol="0" anchor="b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F6B0D1AB-E9D6-841F-7178-F60F07AF3B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79" y="3931920"/>
            <a:ext cx="6419088" cy="1389888"/>
          </a:xfrm>
        </p:spPr>
        <p:txBody>
          <a:bodyPr rtlCol="0"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  <p:sp>
        <p:nvSpPr>
          <p:cNvPr id="7" name="Замещающая рамка рисунка 6">
            <a:extLst>
              <a:ext uri="{FF2B5EF4-FFF2-40B4-BE49-F238E27FC236}">
                <a16:creationId xmlns:a16="http://schemas.microsoft.com/office/drawing/2014/main" id="{8B3132E8-A261-CEAB-129F-0FED7AD8D0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54488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DB41B1E5-0891-6540-C6C6-2E4CF929E2D5}"/>
              </a:ext>
            </a:extLst>
          </p:cNvPr>
          <p:cNvCxnSpPr>
            <a:cxnSpLocks/>
          </p:cNvCxnSpPr>
          <p:nvPr userDrawn="1"/>
        </p:nvCxnSpPr>
        <p:spPr>
          <a:xfrm>
            <a:off x="1679972" y="3432325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Рисунок 11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2CA6CDBD-54C9-2154-A4D6-F432B3CF27F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3169" y="3291840"/>
            <a:ext cx="972078" cy="285381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7541814-983F-1B1C-1D5D-EBAC0D9BEB4C}"/>
              </a:ext>
            </a:extLst>
          </p:cNvPr>
          <p:cNvSpPr/>
          <p:nvPr userDrawn="1"/>
        </p:nvSpPr>
        <p:spPr>
          <a:xfrm>
            <a:off x="7711438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1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Графический объект 4">
            <a:extLst>
              <a:ext uri="{FF2B5EF4-FFF2-40B4-BE49-F238E27FC236}">
                <a16:creationId xmlns:a16="http://schemas.microsoft.com/office/drawing/2014/main" id="{7D338C08-B5A9-DA78-1FE4-12BEFEB61B6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6136" t="6121"/>
          <a:stretch/>
        </p:blipFill>
        <p:spPr>
          <a:xfrm rot="16200000" flipH="1" flipV="1">
            <a:off x="7528785" y="-1437953"/>
            <a:ext cx="3225262" cy="6101168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0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Графический объект 6">
            <a:extLst>
              <a:ext uri="{FF2B5EF4-FFF2-40B4-BE49-F238E27FC236}">
                <a16:creationId xmlns:a16="http://schemas.microsoft.com/office/drawing/2014/main" id="{230C4EDD-E959-BB97-7574-864A6EDFD3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602251" y="4944272"/>
            <a:ext cx="3848748" cy="1913728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1408176"/>
            <a:ext cx="3392424" cy="401421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724144" y="1536192"/>
            <a:ext cx="5696712" cy="3758184"/>
          </a:xfrm>
        </p:spPr>
        <p:txBody>
          <a:bodyPr rtlCol="0"/>
          <a:lstStyle>
            <a:lvl1pPr>
              <a:spcAft>
                <a:spcPts val="600"/>
              </a:spcAft>
              <a:buClr>
                <a:schemeClr val="accent2"/>
              </a:buClr>
              <a:defRPr sz="2200"/>
            </a:lvl1pPr>
            <a:lvl2pPr>
              <a:buClr>
                <a:schemeClr val="accent2"/>
              </a:buClr>
              <a:defRPr sz="2000"/>
            </a:lvl2pPr>
            <a:lvl3pPr>
              <a:buClr>
                <a:schemeClr val="accent2"/>
              </a:buClr>
              <a:defRPr sz="1800"/>
            </a:lvl3pPr>
            <a:lvl4pPr>
              <a:buClr>
                <a:schemeClr val="accent2"/>
              </a:buClr>
              <a:defRPr sz="1600"/>
            </a:lvl4pPr>
            <a:lvl5pPr>
              <a:buClr>
                <a:schemeClr val="accent2"/>
              </a:buClr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724144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377048F4-9454-D035-3356-DD623DFCEE42}"/>
              </a:ext>
            </a:extLst>
          </p:cNvPr>
          <p:cNvSpPr/>
          <p:nvPr userDrawn="1"/>
        </p:nvSpPr>
        <p:spPr>
          <a:xfrm rot="5400000">
            <a:off x="1361771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420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подзаголовко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4">
            <a:extLst>
              <a:ext uri="{FF2B5EF4-FFF2-40B4-BE49-F238E27FC236}">
                <a16:creationId xmlns:a16="http://schemas.microsoft.com/office/drawing/2014/main" id="{68B802A0-174F-ED42-DB3C-30B25D7D20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solidFill>
            <a:schemeClr val="tx1">
              <a:lumMod val="50000"/>
              <a:lumOff val="50000"/>
            </a:schemeClr>
          </a:solidFill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5682FAF-43FC-D4B4-4D6A-E5D70198C1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2276856"/>
            <a:ext cx="9144000" cy="1508760"/>
          </a:xfrm>
          <a:noFill/>
        </p:spPr>
        <p:txBody>
          <a:bodyPr rtlCol="0" anchor="ctr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2" name="Подзаголовок 2">
            <a:extLst>
              <a:ext uri="{FF2B5EF4-FFF2-40B4-BE49-F238E27FC236}">
                <a16:creationId xmlns:a16="http://schemas.microsoft.com/office/drawing/2014/main" id="{FB724EDC-0FF4-BC78-C7CF-5B31189CBF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841248"/>
          </a:xfrm>
          <a:noFill/>
        </p:spPr>
        <p:txBody>
          <a:bodyPr rtlCol="0" anchor="t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"/>
          </a:p>
        </p:txBody>
      </p:sp>
    </p:spTree>
    <p:extLst>
      <p:ext uri="{BB962C8B-B14F-4D97-AF65-F5344CB8AC3E}">
        <p14:creationId xmlns:p14="http://schemas.microsoft.com/office/powerpoint/2010/main" val="193911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элемента содержимого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-1" y="0"/>
            <a:ext cx="12188952" cy="20482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2523744"/>
            <a:ext cx="4864608" cy="3694176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1" name="Объект 8">
            <a:extLst>
              <a:ext uri="{FF2B5EF4-FFF2-40B4-BE49-F238E27FC236}">
                <a16:creationId xmlns:a16="http://schemas.microsoft.com/office/drawing/2014/main" id="{450D1A9C-4404-2909-F0C4-B7571474C94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84264" y="2523744"/>
            <a:ext cx="4864608" cy="3694176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Графический объект 7">
            <a:extLst>
              <a:ext uri="{FF2B5EF4-FFF2-40B4-BE49-F238E27FC236}">
                <a16:creationId xmlns:a16="http://schemas.microsoft.com/office/drawing/2014/main" id="{D1885D14-9B48-E0B1-43FF-B19F5005FD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32292"/>
          <a:stretch/>
        </p:blipFill>
        <p:spPr>
          <a:xfrm>
            <a:off x="8472405" y="132047"/>
            <a:ext cx="3848748" cy="1913728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CD7ECFC8-50F2-4F2A-960A-F4F79E198620}"/>
              </a:ext>
            </a:extLst>
          </p:cNvPr>
          <p:cNvSpPr/>
          <p:nvPr userDrawn="1"/>
        </p:nvSpPr>
        <p:spPr>
          <a:xfrm>
            <a:off x="0" y="2022420"/>
            <a:ext cx="12192000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0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элемента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Графический объект 10">
            <a:extLst>
              <a:ext uri="{FF2B5EF4-FFF2-40B4-BE49-F238E27FC236}">
                <a16:creationId xmlns:a16="http://schemas.microsoft.com/office/drawing/2014/main" id="{B7F52C37-6A33-FD57-31EC-516F581DF1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7420" b="36176"/>
          <a:stretch/>
        </p:blipFill>
        <p:spPr>
          <a:xfrm>
            <a:off x="0" y="2510651"/>
            <a:ext cx="2841744" cy="434735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865A83-7754-90AF-ABA5-0759C2C74767}"/>
              </a:ext>
            </a:extLst>
          </p:cNvPr>
          <p:cNvSpPr/>
          <p:nvPr userDrawn="1"/>
        </p:nvSpPr>
        <p:spPr>
          <a:xfrm>
            <a:off x="7397496" y="0"/>
            <a:ext cx="479094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10998D-17F5-CC68-2E37-9789F050B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1584" y="1408176"/>
            <a:ext cx="3392424" cy="401421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9" name="Местозаполнитель содержимого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32688" y="685800"/>
            <a:ext cx="5276088" cy="1563624"/>
          </a:xfrm>
        </p:spPr>
        <p:txBody>
          <a:bodyPr rtlCol="0">
            <a:noAutofit/>
          </a:bodyPr>
          <a:lstStyle>
            <a:lvl1pPr marL="457200" indent="-4572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+mj-lt"/>
              <a:buAutoNum type="arabicPeriod"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914400" indent="-457200">
              <a:buClr>
                <a:schemeClr val="accent2"/>
              </a:buClr>
              <a:buFont typeface="+mj-lt"/>
              <a:buAutoNum type="alphaLcPeriod"/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1371600" indent="-457200">
              <a:buClr>
                <a:schemeClr val="accent2"/>
              </a:buClr>
              <a:buFont typeface="+mj-lt"/>
              <a:buAutoNum type="romanLcPeriod"/>
              <a:defRPr sz="2000">
                <a:solidFill>
                  <a:schemeClr val="tx2">
                    <a:lumMod val="25000"/>
                  </a:schemeClr>
                </a:solidFill>
              </a:defRPr>
            </a:lvl3pPr>
            <a:lvl4pPr marL="1714500" indent="-342900">
              <a:buClr>
                <a:schemeClr val="accent2"/>
              </a:buClr>
              <a:buFont typeface="+mj-lt"/>
              <a:buAutoNum type="arabicParenR"/>
              <a:defRPr sz="1800">
                <a:solidFill>
                  <a:schemeClr val="tx2">
                    <a:lumMod val="25000"/>
                  </a:schemeClr>
                </a:solidFill>
              </a:defRPr>
            </a:lvl4pPr>
            <a:lvl5pPr marL="2171700" indent="-342900">
              <a:buClr>
                <a:schemeClr val="accent2"/>
              </a:buClr>
              <a:buFont typeface="+mj-lt"/>
              <a:buAutoNum type="alphaLcParenR"/>
              <a:defRPr sz="16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10" name="Объект 8">
            <a:extLst>
              <a:ext uri="{FF2B5EF4-FFF2-40B4-BE49-F238E27FC236}">
                <a16:creationId xmlns:a16="http://schemas.microsoft.com/office/drawing/2014/main" id="{EC526101-2775-A309-0B4A-DB278C3974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2688" y="2697480"/>
            <a:ext cx="5276088" cy="3483864"/>
          </a:xfrm>
        </p:spPr>
        <p:txBody>
          <a:bodyPr rtlCol="0"/>
          <a:lstStyle>
            <a:lvl1pPr marL="0" indent="0">
              <a:spcAft>
                <a:spcPts val="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marL="228600">
              <a:spcBef>
                <a:spcPts val="1000"/>
              </a:spcBef>
              <a:buClr>
                <a:schemeClr val="accent2"/>
              </a:buClr>
              <a:defRPr sz="2400">
                <a:solidFill>
                  <a:schemeClr val="tx2">
                    <a:lumMod val="25000"/>
                  </a:schemeClr>
                </a:solidFill>
              </a:defRPr>
            </a:lvl2pPr>
            <a:lvl3pPr marL="685800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marL="1143000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marL="1600200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Местозаполнитель номера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45719EF3-43BC-5F74-7396-273F72ED3C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2292"/>
          <a:stretch/>
        </p:blipFill>
        <p:spPr>
          <a:xfrm>
            <a:off x="8001534" y="4944272"/>
            <a:ext cx="3848748" cy="1913728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137D205C-32E5-5A54-8D89-CB56198B06E5}"/>
              </a:ext>
            </a:extLst>
          </p:cNvPr>
          <p:cNvSpPr/>
          <p:nvPr userDrawn="1"/>
        </p:nvSpPr>
        <p:spPr>
          <a:xfrm rot="5400000">
            <a:off x="3949200" y="3406143"/>
            <a:ext cx="6857999" cy="4571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182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Графический объект 11">
            <a:extLst>
              <a:ext uri="{FF2B5EF4-FFF2-40B4-BE49-F238E27FC236}">
                <a16:creationId xmlns:a16="http://schemas.microsoft.com/office/drawing/2014/main" id="{516D97AE-EB24-C3DA-21A1-E8EE4631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118" r="47395" b="22709"/>
          <a:stretch/>
        </p:blipFill>
        <p:spPr>
          <a:xfrm flipH="1">
            <a:off x="4448831" y="805912"/>
            <a:ext cx="1464735" cy="4961437"/>
          </a:xfrm>
          <a:prstGeom prst="rect">
            <a:avLst/>
          </a:prstGeom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5CBF43B9-3946-05E6-521F-EE4BB59B49D0}"/>
              </a:ext>
            </a:extLst>
          </p:cNvPr>
          <p:cNvSpPr/>
          <p:nvPr userDrawn="1"/>
        </p:nvSpPr>
        <p:spPr>
          <a:xfrm>
            <a:off x="4434840" y="0"/>
            <a:ext cx="45719" cy="6858000"/>
          </a:xfrm>
          <a:prstGeom prst="rect">
            <a:avLst/>
          </a:prstGeom>
          <a:solidFill>
            <a:schemeClr val="tx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E14DEF57-E0D6-D7CA-5D3C-FC97EAB06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792" y="557784"/>
            <a:ext cx="6419088" cy="1929384"/>
          </a:xfrm>
        </p:spPr>
        <p:txBody>
          <a:bodyPr rtlCol="0" anchor="b">
            <a:normAutofit/>
          </a:bodyPr>
          <a:lstStyle>
            <a:lvl1pPr algn="ctr">
              <a:defRPr sz="4400"/>
            </a:lvl1pPr>
          </a:lstStyle>
          <a:p>
            <a:pPr rtl="0"/>
            <a:r>
              <a:rPr lang="ru-RU"/>
              <a:t>Образец заголовка</a:t>
            </a:r>
            <a:endParaRPr lang="ru"/>
          </a:p>
        </p:txBody>
      </p:sp>
      <p:sp>
        <p:nvSpPr>
          <p:cNvPr id="8" name="Замещающая рамка рисунка 6">
            <a:extLst>
              <a:ext uri="{FF2B5EF4-FFF2-40B4-BE49-F238E27FC236}">
                <a16:creationId xmlns:a16="http://schemas.microsoft.com/office/drawing/2014/main" id="{930B4666-31C5-1F2B-27D9-2A9F6EC970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434464" cy="68580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DBC944E-6F68-C409-3596-8B6F50E09B9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193792" y="3328416"/>
            <a:ext cx="6419088" cy="2441448"/>
          </a:xfrm>
        </p:spPr>
        <p:txBody>
          <a:bodyPr rtlCol="0"/>
          <a:lstStyle>
            <a:lvl1pPr marL="0" indent="0" algn="ctr">
              <a:lnSpc>
                <a:spcPct val="90000"/>
              </a:lnSpc>
              <a:spcAft>
                <a:spcPts val="1200"/>
              </a:spcAft>
              <a:buClr>
                <a:schemeClr val="accent2"/>
              </a:buClr>
              <a:buNone/>
              <a:defRPr sz="2400">
                <a:solidFill>
                  <a:schemeClr val="tx2">
                    <a:lumMod val="25000"/>
                  </a:schemeClr>
                </a:solidFill>
              </a:defRPr>
            </a:lvl1pPr>
            <a:lvl2pPr algn="ctr">
              <a:buClr>
                <a:schemeClr val="accent2"/>
              </a:buClr>
              <a:defRPr sz="2000">
                <a:solidFill>
                  <a:schemeClr val="tx2">
                    <a:lumMod val="25000"/>
                  </a:schemeClr>
                </a:solidFill>
              </a:defRPr>
            </a:lvl2pPr>
            <a:lvl3pPr algn="ctr">
              <a:buClr>
                <a:schemeClr val="accent2"/>
              </a:buClr>
              <a:defRPr sz="1800">
                <a:solidFill>
                  <a:schemeClr val="tx2">
                    <a:lumMod val="25000"/>
                  </a:schemeClr>
                </a:solidFill>
              </a:defRPr>
            </a:lvl3pPr>
            <a:lvl4pPr algn="ctr">
              <a:buClr>
                <a:schemeClr val="accent2"/>
              </a:buClr>
              <a:defRPr sz="1600">
                <a:solidFill>
                  <a:schemeClr val="tx2">
                    <a:lumMod val="25000"/>
                  </a:schemeClr>
                </a:solidFill>
              </a:defRPr>
            </a:lvl4pPr>
            <a:lvl5pPr algn="ctr">
              <a:buClr>
                <a:schemeClr val="accent2"/>
              </a:buClr>
              <a:defRPr sz="1400">
                <a:solidFill>
                  <a:schemeClr val="tx2">
                    <a:lumMod val="25000"/>
                  </a:schemeClr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"/>
          </a:p>
        </p:txBody>
      </p:sp>
      <p:sp>
        <p:nvSpPr>
          <p:cNvPr id="3" name="Местозаполнитель нижнего колонтитула 2">
            <a:extLst>
              <a:ext uri="{FF2B5EF4-FFF2-40B4-BE49-F238E27FC236}">
                <a16:creationId xmlns:a16="http://schemas.microsoft.com/office/drawing/2014/main" id="{03FE570D-F390-097A-83FE-FB9C9CD92EA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193792" y="6356350"/>
            <a:ext cx="4114800" cy="365125"/>
          </a:xfrm>
        </p:spPr>
        <p:txBody>
          <a:bodyPr rtlCol="0"/>
          <a:lstStyle/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D119F3A-839F-70D5-1136-F47387FBF6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689EEBF9-800C-88AE-FE83-60B5F47AFC14}"/>
              </a:ext>
            </a:extLst>
          </p:cNvPr>
          <p:cNvCxnSpPr>
            <a:cxnSpLocks/>
          </p:cNvCxnSpPr>
          <p:nvPr userDrawn="1"/>
        </p:nvCxnSpPr>
        <p:spPr>
          <a:xfrm>
            <a:off x="6174481" y="2843389"/>
            <a:ext cx="4376421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Изображение 13" descr="Изображение, содержащее текст&#10;&#10;Описание сгенерировано автоматически">
            <a:extLst>
              <a:ext uri="{FF2B5EF4-FFF2-40B4-BE49-F238E27FC236}">
                <a16:creationId xmlns:a16="http://schemas.microsoft.com/office/drawing/2014/main" id="{301D77B6-9ED1-094C-66A3-7D5AB0CDEA4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4042" y="2702904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49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"/>
              <a:t>Щелкните, чтобы изменить стили текста образца слайда</a:t>
            </a:r>
          </a:p>
          <a:p>
            <a:pPr lvl="1" rtl="0"/>
            <a:r>
              <a:rPr lang="ru"/>
              <a:t>Второй уровень</a:t>
            </a:r>
          </a:p>
          <a:p>
            <a:pPr lvl="2" rtl="0"/>
            <a:r>
              <a:rPr lang="ru"/>
              <a:t>Третий уровень</a:t>
            </a:r>
          </a:p>
          <a:p>
            <a:pPr lvl="3" rtl="0"/>
            <a:r>
              <a:rPr lang="ru"/>
              <a:t>Четвертый уровень</a:t>
            </a:r>
          </a:p>
          <a:p>
            <a:pPr lvl="4" rtl="0"/>
            <a:r>
              <a:rPr lang="ru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r>
              <a:rPr lang="ru"/>
              <a:t>Заголовок презентации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6140" y="6356350"/>
            <a:ext cx="7848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Gill Sans Nova Light" panose="020F0302020204030204" pitchFamily="34" charset="0"/>
                <a:cs typeface="Gill Sans Nova Light" panose="020F0302020204030204" pitchFamily="34" charset="0"/>
              </a:defRPr>
            </a:lvl1pPr>
          </a:lstStyle>
          <a:p>
            <a:pPr rtl="0"/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76" r:id="rId4"/>
    <p:sldLayoutId id="2147483678" r:id="rId5"/>
    <p:sldLayoutId id="2147483684" r:id="rId6"/>
    <p:sldLayoutId id="2147483677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accent3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accent3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figma.com/" TargetMode="External"/><Relationship Id="rId7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share.google/XBPCLIs8MugyH90iG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youtube.com/watch?v=L-FyeHQwo4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2E09DD34-43D4-3713-535D-7E9D95D3F4B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6F9772E4-10E9-13DE-8AE8-35BBB9DD1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2269" y="1915887"/>
            <a:ext cx="6394958" cy="1935150"/>
          </a:xfrm>
        </p:spPr>
        <p:txBody>
          <a:bodyPr rtlCol="0"/>
          <a:lstStyle/>
          <a:p>
            <a:pPr rtl="0"/>
            <a:r>
              <a:rPr lang="ru-RU" sz="6000" dirty="0"/>
              <a:t>С</a:t>
            </a:r>
            <a:r>
              <a:rPr lang="ru-RU" sz="4000" dirty="0"/>
              <a:t>айт «Сад мечты!», при помощи которого ты сможешь стать истинным садоводом.</a:t>
            </a:r>
            <a:endParaRPr lang="ru" sz="4000" dirty="0"/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9318DF20-A4C4-3800-A69E-4E11F5A11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9610" y="4292963"/>
            <a:ext cx="5321300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Табличка 12">
            <a:extLst>
              <a:ext uri="{FF2B5EF4-FFF2-40B4-BE49-F238E27FC236}">
                <a16:creationId xmlns:a16="http://schemas.microsoft.com/office/drawing/2014/main" id="{AC9EB422-5602-36FF-E543-5B0C70E5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9130" y="146169"/>
            <a:ext cx="7221236" cy="6533305"/>
          </a:xfrm>
          <a:prstGeom prst="plaque">
            <a:avLst>
              <a:gd name="adj" fmla="val 7602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14" name="Изображение 13">
            <a:extLst>
              <a:ext uri="{FF2B5EF4-FFF2-40B4-BE49-F238E27FC236}">
                <a16:creationId xmlns:a16="http://schemas.microsoft.com/office/drawing/2014/main" id="{A053B63A-99EB-DBC1-DE80-E5E5214E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4221" y="4150272"/>
            <a:ext cx="972078" cy="285381"/>
          </a:xfrm>
          <a:prstGeom prst="rect">
            <a:avLst/>
          </a:prstGeom>
        </p:spPr>
      </p:pic>
      <p:sp>
        <p:nvSpPr>
          <p:cNvPr id="6" name="Подзаголовок 5">
            <a:extLst>
              <a:ext uri="{FF2B5EF4-FFF2-40B4-BE49-F238E27FC236}">
                <a16:creationId xmlns:a16="http://schemas.microsoft.com/office/drawing/2014/main" id="{91CC4F55-47CE-1772-FFAD-AEC2694F2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9610" y="5855070"/>
            <a:ext cx="5321808" cy="824404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8159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A728DB-03F1-BAA3-BAC7-2996390B8E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7" b="3951"/>
          <a:stretch>
            <a:fillRect/>
          </a:stretch>
        </p:blipFill>
        <p:spPr>
          <a:xfrm>
            <a:off x="-86869" y="0"/>
            <a:ext cx="4859165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073A4E-A136-8C3E-1508-C5C1DDDA2780}"/>
              </a:ext>
            </a:extLst>
          </p:cNvPr>
          <p:cNvSpPr txBox="1"/>
          <p:nvPr/>
        </p:nvSpPr>
        <p:spPr>
          <a:xfrm>
            <a:off x="4885508" y="400816"/>
            <a:ext cx="485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rgbClr val="7E8679"/>
                </a:solidFill>
                <a:latin typeface="+mj-lt"/>
              </a:rPr>
              <a:t>Результат</a:t>
            </a:r>
            <a:r>
              <a:rPr lang="en-US" sz="5400" dirty="0">
                <a:solidFill>
                  <a:srgbClr val="7E8679"/>
                </a:solidFill>
                <a:latin typeface="+mj-lt"/>
              </a:rPr>
              <a:t>:</a:t>
            </a:r>
            <a:endParaRPr lang="ru-RU" sz="5400" dirty="0">
              <a:solidFill>
                <a:srgbClr val="7E8679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6A48A8-56A0-A573-42AB-C88B2C0C8B3C}"/>
              </a:ext>
            </a:extLst>
          </p:cNvPr>
          <p:cNvSpPr txBox="1"/>
          <p:nvPr/>
        </p:nvSpPr>
        <p:spPr>
          <a:xfrm>
            <a:off x="4946468" y="1428205"/>
            <a:ext cx="718457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7F867A"/>
                </a:solidFill>
              </a:rPr>
              <a:t>Интерфейс нашего сайта разработан с учётом потребностей старшего поколения: крупный шрифт, спокойные цвета и простое меню делают использование сайта комфортным и приятным. Возможность выбрать светлую или тёмную тему помогает снизить нагрузку на глаза, а зелёный цвет создаёт атмосферу уюта и связи с природой. Сайт упрощает получение знаний о садоводстве в информационный формате. </a:t>
            </a:r>
          </a:p>
          <a:p>
            <a:endParaRPr lang="ru-RU" dirty="0">
              <a:solidFill>
                <a:srgbClr val="7F867A"/>
              </a:solidFill>
            </a:endParaRPr>
          </a:p>
          <a:p>
            <a:r>
              <a:rPr lang="ru-RU" dirty="0">
                <a:solidFill>
                  <a:srgbClr val="7F867A"/>
                </a:solidFill>
              </a:rPr>
              <a:t>По результатам тестирования можем сделать вывод, что цель была достигнута. Но также для ещё более высоких результатов можно добавить карточку, которая высветится при открытии сайта, и в которой будет расписано подробно о функциях сайта и как с ним работать для тех, кто совсем не имеет опыта с новыми технологиями. Так мы сможем ещё больше облегчить работу с сайтом, но на данный момент отсутствие или наличие данной фичи ни на что сильно не влияет и её можно внедрить позже, так как сайт без неё всё ещё прост в использовании.</a:t>
            </a:r>
          </a:p>
        </p:txBody>
      </p:sp>
    </p:spTree>
    <p:extLst>
      <p:ext uri="{BB962C8B-B14F-4D97-AF65-F5344CB8AC3E}">
        <p14:creationId xmlns:p14="http://schemas.microsoft.com/office/powerpoint/2010/main" val="1668498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5417E-FE5D-E296-62C0-55393DA3A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1768F76A-20C5-CCDA-E5CD-CBE92AF09B6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9F1ABCC-9C4A-091E-EAD5-CFD3F9943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40808" y="288291"/>
            <a:ext cx="2235055" cy="1508760"/>
          </a:xfrm>
        </p:spPr>
        <p:txBody>
          <a:bodyPr rtlCol="0"/>
          <a:lstStyle/>
          <a:p>
            <a:pPr algn="l" rtl="0"/>
            <a:r>
              <a:rPr lang="ru" dirty="0">
                <a:solidFill>
                  <a:srgbClr val="BFA1A7"/>
                </a:solidFill>
              </a:rPr>
              <a:t>Вывод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D6639BF1-45A0-B61B-68DD-8ACC9A18DB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29" y="1797051"/>
            <a:ext cx="9144000" cy="2890375"/>
          </a:xfrm>
        </p:spPr>
        <p:txBody>
          <a:bodyPr rtlCol="0">
            <a:normAutofit/>
          </a:bodyPr>
          <a:lstStyle/>
          <a:p>
            <a:pPr algn="l" rtl="0"/>
            <a:endParaRPr lang="ru-RU" sz="8000" dirty="0"/>
          </a:p>
          <a:p>
            <a:pPr rtl="0"/>
            <a:endParaRPr lang="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F390E796-ADDE-D403-9934-79FED2DEC1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96195" y="1472125"/>
            <a:ext cx="6911834" cy="0"/>
          </a:xfrm>
          <a:prstGeom prst="line">
            <a:avLst/>
          </a:prstGeom>
          <a:ln w="76200">
            <a:solidFill>
              <a:srgbClr val="A2A7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14D4F3B-EF3D-D530-8231-EBF6CC3F0685}"/>
              </a:ext>
            </a:extLst>
          </p:cNvPr>
          <p:cNvSpPr txBox="1"/>
          <p:nvPr/>
        </p:nvSpPr>
        <p:spPr>
          <a:xfrm>
            <a:off x="809897" y="2063931"/>
            <a:ext cx="10075817" cy="1872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93F0BA3F-0A5F-E040-4285-34BCC222D96B}"/>
              </a:ext>
            </a:extLst>
          </p:cNvPr>
          <p:cNvSpPr/>
          <p:nvPr/>
        </p:nvSpPr>
        <p:spPr>
          <a:xfrm>
            <a:off x="1306286" y="1965543"/>
            <a:ext cx="9744892" cy="27218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D0D90C-7ED2-CE95-9866-C0E6B6C722D4}"/>
              </a:ext>
            </a:extLst>
          </p:cNvPr>
          <p:cNvSpPr txBox="1"/>
          <p:nvPr/>
        </p:nvSpPr>
        <p:spPr>
          <a:xfrm>
            <a:off x="1343297" y="2033821"/>
            <a:ext cx="96708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5F655B"/>
                </a:solidFill>
              </a:rPr>
              <a:t>Сайт для помощи огородникам — это не просто онлайн-платформа, а удобный и понятный ресурс, созданный специально для пожилых людей, которые хотят развиваться, учиться новому и делиться своим опытом. Здесь пользователи смогут получить советы по уходу за растениями, освоить основы садоводства и пообщаться с другими любителями огорода.</a:t>
            </a:r>
          </a:p>
          <a:p>
            <a:endParaRPr lang="ru-RU" dirty="0">
              <a:solidFill>
                <a:srgbClr val="5F655B"/>
              </a:solidFill>
            </a:endParaRPr>
          </a:p>
          <a:p>
            <a:r>
              <a:rPr lang="ru-RU" dirty="0">
                <a:solidFill>
                  <a:srgbClr val="5F655B"/>
                </a:solidFill>
              </a:rPr>
              <a:t>Проект способствует повышению цифровой грамотности пожилых людей, помогает им чувствовать себя увереннее в онлайн-среде и поддерживать активный образ жизни. Благодаря нашему сайту каждый пользователь сможет не только ухаживать за растениями, но и укреплять социальные связи, находить единомышленников и получать радость от любимого дела.</a:t>
            </a:r>
          </a:p>
        </p:txBody>
      </p:sp>
    </p:spTree>
    <p:extLst>
      <p:ext uri="{BB962C8B-B14F-4D97-AF65-F5344CB8AC3E}">
        <p14:creationId xmlns:p14="http://schemas.microsoft.com/office/powerpoint/2010/main" val="484979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естозаполнитель номера слайда 2">
            <a:extLst>
              <a:ext uri="{FF2B5EF4-FFF2-40B4-BE49-F238E27FC236}">
                <a16:creationId xmlns:a16="http://schemas.microsoft.com/office/drawing/2014/main" id="{B8F090ED-AB65-F860-A6D0-5F6E60E175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12</a:t>
            </a:fld>
            <a:endParaRPr lang="en-US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9285DB56-77C0-EACE-4BE0-CFF07EBF876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21" r="1226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IMG_6995">
            <a:hlinkClick r:id="" action="ppaction://media"/>
            <a:extLst>
              <a:ext uri="{FF2B5EF4-FFF2-40B4-BE49-F238E27FC236}">
                <a16:creationId xmlns:a16="http://schemas.microsoft.com/office/drawing/2014/main" id="{F140BBBA-A088-2A38-665B-F1CCB50F97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57400" y="1152525"/>
            <a:ext cx="8077200" cy="4552950"/>
          </a:xfrm>
          <a:prstGeom prst="snip2DiagRect">
            <a:avLst>
              <a:gd name="adj1" fmla="val 0"/>
              <a:gd name="adj2" fmla="val 6620"/>
            </a:avLst>
          </a:prstGeom>
          <a:ln w="31750" cap="flat">
            <a:gradFill>
              <a:gsLst>
                <a:gs pos="0">
                  <a:srgbClr val="7F7F7F"/>
                </a:gs>
                <a:gs pos="100000">
                  <a:srgbClr val="F2F2F2"/>
                </a:gs>
              </a:gsLst>
              <a:lin ang="2700000" scaled="1"/>
            </a:gradFill>
          </a:ln>
          <a:effectLst>
            <a:glow rad="101600">
              <a:srgbClr val="969696">
                <a:alpha val="40000"/>
              </a:srgbClr>
            </a:glow>
          </a:effectLst>
          <a:scene3d>
            <a:camera prst="orthographicFront"/>
            <a:lightRig rig="twoPt" dir="t"/>
          </a:scene3d>
          <a:sp3d contourW="25400">
            <a:contourClr>
              <a:srgbClr val="262626"/>
            </a:contourClr>
          </a:sp3d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665A921A-F9C4-B38D-3371-AAE3AB1CDF50}"/>
              </a:ext>
            </a:extLst>
          </p:cNvPr>
          <p:cNvSpPr/>
          <p:nvPr/>
        </p:nvSpPr>
        <p:spPr>
          <a:xfrm>
            <a:off x="182879" y="139336"/>
            <a:ext cx="4467497" cy="531223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D57B8A-BEEE-D5EE-1CF4-DC4CC2CD6FE7}"/>
              </a:ext>
            </a:extLst>
          </p:cNvPr>
          <p:cNvSpPr txBox="1"/>
          <p:nvPr/>
        </p:nvSpPr>
        <p:spPr>
          <a:xfrm>
            <a:off x="182879" y="0"/>
            <a:ext cx="477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Р</a:t>
            </a:r>
            <a:r>
              <a:rPr lang="ru-RU" sz="3200" i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абота нашего сайта</a:t>
            </a:r>
          </a:p>
        </p:txBody>
      </p:sp>
    </p:spTree>
    <p:extLst>
      <p:ext uri="{BB962C8B-B14F-4D97-AF65-F5344CB8AC3E}">
        <p14:creationId xmlns:p14="http://schemas.microsoft.com/office/powerpoint/2010/main" val="20694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Замещающая рамка рисунка 11" descr="Букет цветов">
            <a:extLst>
              <a:ext uri="{FF2B5EF4-FFF2-40B4-BE49-F238E27FC236}">
                <a16:creationId xmlns:a16="http://schemas.microsoft.com/office/drawing/2014/main" id="{8AB2ECDC-2C97-9031-6EF9-11EF690976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1697D649-277C-A20F-F588-7EA2B85B1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2652" y="-617532"/>
            <a:ext cx="6327648" cy="2221992"/>
          </a:xfrm>
        </p:spPr>
        <p:txBody>
          <a:bodyPr rtlCol="0"/>
          <a:lstStyle/>
          <a:p>
            <a:pPr rtl="0"/>
            <a:r>
              <a:rPr lang="ru" sz="8000" dirty="0">
                <a:latin typeface="Bookman Old Style" panose="02050604050505020204" pitchFamily="18" charset="0"/>
              </a:rPr>
              <a:t>С</a:t>
            </a:r>
            <a:r>
              <a:rPr lang="ru" dirty="0">
                <a:latin typeface="Bookman Old Style" panose="02050604050505020204" pitchFamily="18" charset="0"/>
              </a:rPr>
              <a:t>пасибо</a:t>
            </a:r>
          </a:p>
        </p:txBody>
      </p:sp>
      <p:sp>
        <p:nvSpPr>
          <p:cNvPr id="15" name="Подзаголовок 14">
            <a:extLst>
              <a:ext uri="{FF2B5EF4-FFF2-40B4-BE49-F238E27FC236}">
                <a16:creationId xmlns:a16="http://schemas.microsoft.com/office/drawing/2014/main" id="{6EF8E06F-4153-981B-474D-3D483B6F4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663" y="2620225"/>
            <a:ext cx="6309360" cy="3068507"/>
          </a:xfrm>
        </p:spPr>
        <p:txBody>
          <a:bodyPr rtlCol="0">
            <a:normAutofit/>
          </a:bodyPr>
          <a:lstStyle/>
          <a:p>
            <a:pPr rtl="0"/>
            <a:r>
              <a:rPr lang="ru" sz="2000" dirty="0">
                <a:latin typeface="Book Antiqua" panose="02040602050305030304" pitchFamily="18" charset="0"/>
              </a:rPr>
              <a:t>Список литературы</a:t>
            </a:r>
            <a:r>
              <a:rPr lang="en-US" sz="2000" dirty="0">
                <a:latin typeface="Book Antiqua" panose="02040602050305030304" pitchFamily="18" charset="0"/>
              </a:rPr>
              <a:t>:</a:t>
            </a:r>
          </a:p>
          <a:p>
            <a:pPr rtl="0"/>
            <a:r>
              <a:rPr lang="en-US" sz="1600" dirty="0">
                <a:hlinkClick r:id="rId3"/>
              </a:rPr>
              <a:t>https://figma.com</a:t>
            </a:r>
            <a:endParaRPr lang="en-US" sz="1600" dirty="0"/>
          </a:p>
          <a:p>
            <a:pPr rtl="0"/>
            <a:r>
              <a:rPr lang="en-US" sz="1600" dirty="0">
                <a:hlinkClick r:id="rId4"/>
              </a:rPr>
              <a:t>https://www.youtube.com/watch?v=L-FyeHQwo4U</a:t>
            </a:r>
            <a:endParaRPr lang="en-US" sz="1600" dirty="0"/>
          </a:p>
          <a:p>
            <a:pPr rtl="0"/>
            <a:r>
              <a:rPr lang="en-US" sz="1600" dirty="0">
                <a:hlinkClick r:id="rId5"/>
              </a:rPr>
              <a:t>https://github.com</a:t>
            </a:r>
            <a:endParaRPr lang="en-US" sz="1600" dirty="0"/>
          </a:p>
          <a:p>
            <a:pPr rtl="0"/>
            <a:r>
              <a:rPr lang="en-US" sz="1600" dirty="0">
                <a:hlinkClick r:id="rId6"/>
              </a:rPr>
              <a:t>https://share.google/XBPCLIs8MugyH90iG</a:t>
            </a:r>
            <a:endParaRPr lang="en-US" sz="1600" dirty="0"/>
          </a:p>
          <a:p>
            <a:pPr rtl="0"/>
            <a:endParaRPr lang="ru" dirty="0"/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DE502E84-5063-F43E-AC45-9F5CEAA69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1604460"/>
            <a:ext cx="5817326" cy="21624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E43C393-A639-F47D-D8A8-BAF189C58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0310" y="1472582"/>
            <a:ext cx="972078" cy="2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40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141" y="644434"/>
            <a:ext cx="6163927" cy="1810512"/>
          </a:xfrm>
        </p:spPr>
        <p:txBody>
          <a:bodyPr rtlCol="0" anchor="b">
            <a:normAutofit/>
          </a:bodyPr>
          <a:lstStyle/>
          <a:p>
            <a:pPr rtl="0"/>
            <a:r>
              <a:rPr lang="ru" sz="7200" dirty="0"/>
              <a:t>А</a:t>
            </a:r>
            <a:r>
              <a:rPr lang="ru" sz="4800" dirty="0"/>
              <a:t>ктуальность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320937" y="2962656"/>
            <a:ext cx="6792686" cy="339369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rtl="0"/>
            <a:r>
              <a:rPr lang="ru-RU" dirty="0"/>
              <a:t>Пожилые люди часто сталкиваются с трудностями при использовании современных цифровых ресурсов, несмотря на высокий интерес к садоводству и стремление вести активный и здоровый образ жизни. </a:t>
            </a:r>
          </a:p>
          <a:p>
            <a:pPr rtl="0"/>
            <a:r>
              <a:rPr lang="ru-RU" dirty="0"/>
              <a:t>Проект решает проблему цифрового разрыва, предоставляя удобную платформу, где старшее поколение может получить знания по обучению садоводства и помощи у более опытных огородников, а также самим делиться опытом, что способствует их социальной интеграции и поддержанию жизненного тонуса.</a:t>
            </a:r>
            <a:endParaRPr lang="en-US" dirty="0"/>
          </a:p>
        </p:txBody>
      </p:sp>
      <p:sp>
        <p:nvSpPr>
          <p:cNvPr id="5" name="Местозаполнитель номера слайда 4">
            <a:extLst>
              <a:ext uri="{FF2B5EF4-FFF2-40B4-BE49-F238E27FC236}">
                <a16:creationId xmlns:a16="http://schemas.microsoft.com/office/drawing/2014/main" id="{E902A7C2-1D63-EFD6-869B-2F167F966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t>2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FFB82FC-5711-D0C5-0DB5-574B226500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4" t="1006" r="8936"/>
          <a:stretch>
            <a:fillRect/>
          </a:stretch>
        </p:blipFill>
        <p:spPr>
          <a:xfrm>
            <a:off x="1" y="0"/>
            <a:ext cx="5158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D6689-1E76-1206-A4CF-1E1BF619C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Местозаполнитель содержимого 9">
            <a:extLst>
              <a:ext uri="{FF2B5EF4-FFF2-40B4-BE49-F238E27FC236}">
                <a16:creationId xmlns:a16="http://schemas.microsoft.com/office/drawing/2014/main" id="{42B86E15-E4C4-BBD7-9829-DFAD7C80997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7857" y="424543"/>
            <a:ext cx="5276088" cy="1563624"/>
          </a:xfrm>
        </p:spPr>
        <p:txBody>
          <a:bodyPr rtlCol="0"/>
          <a:lstStyle/>
          <a:p>
            <a:pPr marL="0" indent="0" rtl="0">
              <a:buNone/>
            </a:pPr>
            <a:r>
              <a:rPr lang="ru-RU" sz="6000" b="1" dirty="0">
                <a:latin typeface="+mj-lt"/>
              </a:rPr>
              <a:t>Ц</a:t>
            </a:r>
            <a:r>
              <a:rPr lang="ru-RU" sz="4800" b="1" dirty="0">
                <a:latin typeface="+mj-lt"/>
              </a:rPr>
              <a:t>ель проекта</a:t>
            </a:r>
            <a:endParaRPr lang="en-US" sz="4800" b="1" dirty="0">
              <a:latin typeface="+mj-lt"/>
            </a:endParaRPr>
          </a:p>
        </p:txBody>
      </p:sp>
      <p:sp>
        <p:nvSpPr>
          <p:cNvPr id="11" name="Местозаполнитель содержимого 10">
            <a:extLst>
              <a:ext uri="{FF2B5EF4-FFF2-40B4-BE49-F238E27FC236}">
                <a16:creationId xmlns:a16="http://schemas.microsoft.com/office/drawing/2014/main" id="{AAD4399D-7231-498F-9E0A-6BD1C60CE3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857" y="1385970"/>
            <a:ext cx="5276088" cy="3483864"/>
          </a:xfrm>
        </p:spPr>
        <p:txBody>
          <a:bodyPr rtlCol="0">
            <a:normAutofit/>
          </a:bodyPr>
          <a:lstStyle/>
          <a:p>
            <a:pPr rtl="0"/>
            <a:r>
              <a:rPr lang="ru-RU" sz="2000" dirty="0"/>
              <a:t>Создания удобной и понятной онлайн-платформы для пожилых людей, которая поможет им осваивать основы садоводства, получать рекомендации по уходу за растениями и общаться с опытными садоводами.</a:t>
            </a:r>
          </a:p>
          <a:p>
            <a:pPr rtl="0"/>
            <a:r>
              <a:rPr lang="ru-RU" sz="2000" dirty="0"/>
              <a:t> Проект направлен на повышение цифровой грамотности, поддержание активности и улучшение качества жизни через полезное и увлекательное занятие — выращивание растений. </a:t>
            </a:r>
            <a:endParaRPr lang="en-US" sz="2000" i="1" dirty="0"/>
          </a:p>
        </p:txBody>
      </p:sp>
      <p:sp>
        <p:nvSpPr>
          <p:cNvPr id="2" name="Местозаполнитель нижнего колонтитула 1">
            <a:extLst>
              <a:ext uri="{FF2B5EF4-FFF2-40B4-BE49-F238E27FC236}">
                <a16:creationId xmlns:a16="http://schemas.microsoft.com/office/drawing/2014/main" id="{78619940-A6B5-A69C-7E11-5107E3002A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32688" y="6356350"/>
            <a:ext cx="4114800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t>Название презентации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3A7EEBF-D01C-6BAC-6C9E-40769AD810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94A09A9-5501-47C1-A89A-A340965A2BE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Nova Light" panose="020F0302020204030204" pitchFamily="34" charset="0"/>
                <a:ea typeface="+mn-ea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Nova Light" panose="020F0302020204030204" pitchFamily="34" charset="0"/>
              <a:ea typeface="+mn-ea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B35A4D-1FE8-E9E2-2939-68FE687F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397" y="0"/>
            <a:ext cx="5193792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FDC745-BDDD-6BC5-FA49-FCF4637223A8}"/>
              </a:ext>
            </a:extLst>
          </p:cNvPr>
          <p:cNvSpPr txBox="1"/>
          <p:nvPr/>
        </p:nvSpPr>
        <p:spPr>
          <a:xfrm>
            <a:off x="104503" y="4333257"/>
            <a:ext cx="6196148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b="1" dirty="0"/>
              <a:t> Системы программирования:</a:t>
            </a:r>
          </a:p>
          <a:p>
            <a:r>
              <a:rPr lang="ru-RU" dirty="0"/>
              <a:t> Языки:</a:t>
            </a:r>
            <a:r>
              <a:rPr lang="en-US" dirty="0"/>
              <a:t> Python</a:t>
            </a:r>
          </a:p>
          <a:p>
            <a:r>
              <a:rPr lang="en-US" dirty="0"/>
              <a:t> </a:t>
            </a:r>
            <a:r>
              <a:rPr lang="ru-RU" dirty="0"/>
              <a:t>Редакторы кода и </a:t>
            </a:r>
            <a:r>
              <a:rPr lang="en-US" dirty="0"/>
              <a:t>IDE: PyCharm, WebStorm</a:t>
            </a:r>
          </a:p>
        </p:txBody>
      </p:sp>
    </p:spTree>
    <p:extLst>
      <p:ext uri="{BB962C8B-B14F-4D97-AF65-F5344CB8AC3E}">
        <p14:creationId xmlns:p14="http://schemas.microsoft.com/office/powerpoint/2010/main" val="2173790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Замещающая рамка рисунка 4" descr="Букет цветов">
            <a:extLst>
              <a:ext uri="{FF2B5EF4-FFF2-40B4-BE49-F238E27FC236}">
                <a16:creationId xmlns:a16="http://schemas.microsoft.com/office/drawing/2014/main" id="{82C0F469-9EA6-0942-67ED-8D4851C74BF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</p:pic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DF951822-544C-11FC-36D3-F53CE376B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636" y="288291"/>
            <a:ext cx="9144000" cy="1508760"/>
          </a:xfrm>
        </p:spPr>
        <p:txBody>
          <a:bodyPr rtlCol="0"/>
          <a:lstStyle/>
          <a:p>
            <a:pPr algn="l" rtl="0"/>
            <a:r>
              <a:rPr lang="ru" sz="6600" dirty="0"/>
              <a:t>З</a:t>
            </a:r>
            <a:r>
              <a:rPr lang="ru" dirty="0"/>
              <a:t>адачи проекта</a:t>
            </a:r>
          </a:p>
        </p:txBody>
      </p:sp>
      <p:sp>
        <p:nvSpPr>
          <p:cNvPr id="8" name="Подзаголовок 7">
            <a:extLst>
              <a:ext uri="{FF2B5EF4-FFF2-40B4-BE49-F238E27FC236}">
                <a16:creationId xmlns:a16="http://schemas.microsoft.com/office/drawing/2014/main" id="{D289A6C7-C300-4AAC-DEAE-687BBDA30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29" y="1797051"/>
            <a:ext cx="9144000" cy="2890375"/>
          </a:xfrm>
        </p:spPr>
        <p:txBody>
          <a:bodyPr rtlCol="0">
            <a:normAutofit fontScale="25000" lnSpcReduction="20000"/>
          </a:bodyPr>
          <a:lstStyle/>
          <a:p>
            <a:pPr algn="l" rtl="0"/>
            <a:r>
              <a:rPr lang="ru-RU" sz="9600" dirty="0"/>
              <a:t>1. Проектирование сайта: UML, переход страниц</a:t>
            </a:r>
          </a:p>
          <a:p>
            <a:pPr algn="l" rtl="0"/>
            <a:r>
              <a:rPr lang="ru-RU" sz="9600" dirty="0"/>
              <a:t>2. Создание удобного и понятного для глаз дизайна (</a:t>
            </a:r>
            <a:r>
              <a:rPr lang="en-US" sz="9600" dirty="0"/>
              <a:t>Figma)</a:t>
            </a:r>
            <a:endParaRPr lang="ru-RU" sz="9600" dirty="0"/>
          </a:p>
          <a:p>
            <a:pPr algn="l" rtl="0"/>
            <a:r>
              <a:rPr lang="ru-RU" sz="9600" dirty="0"/>
              <a:t>3. Написание сайта на языке программирования </a:t>
            </a:r>
            <a:r>
              <a:rPr lang="en-US" sz="9600" dirty="0"/>
              <a:t>Python</a:t>
            </a:r>
            <a:r>
              <a:rPr lang="ru-RU" sz="9600" dirty="0"/>
              <a:t> (функциональное наполнение)</a:t>
            </a:r>
          </a:p>
          <a:p>
            <a:pPr algn="l" rtl="0"/>
            <a:r>
              <a:rPr lang="ru-RU" sz="9600" dirty="0"/>
              <a:t>5. Тестирование.</a:t>
            </a:r>
          </a:p>
          <a:p>
            <a:pPr algn="l" rtl="0"/>
            <a:r>
              <a:rPr lang="ru-RU" sz="9600" dirty="0"/>
              <a:t>6. Провести опрос среди пожилых людей о работе данного сайта и проанализировать результаты этого опроса.</a:t>
            </a:r>
          </a:p>
          <a:p>
            <a:pPr algn="l" rtl="0"/>
            <a:endParaRPr lang="ru-RU" sz="8000" dirty="0"/>
          </a:p>
          <a:p>
            <a:pPr rtl="0"/>
            <a:endParaRPr lang="ru" dirty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327F1579-738B-D9DF-6A9B-98AB5F50D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4029" y="1620171"/>
            <a:ext cx="7861068" cy="0"/>
          </a:xfrm>
          <a:prstGeom prst="line">
            <a:avLst/>
          </a:prstGeom>
          <a:ln w="38100">
            <a:solidFill>
              <a:srgbClr val="4F59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177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917" y="-160020"/>
            <a:ext cx="9528048" cy="1600200"/>
          </a:xfrm>
          <a:noFill/>
        </p:spPr>
        <p:txBody>
          <a:bodyPr rtlCol="0">
            <a:noAutofit/>
          </a:bodyPr>
          <a:lstStyle/>
          <a:p>
            <a:pPr rtl="0"/>
            <a:r>
              <a:rPr lang="ru" sz="6600" dirty="0"/>
              <a:t>Д</a:t>
            </a:r>
            <a:r>
              <a:rPr lang="ru" dirty="0"/>
              <a:t>изайн</a:t>
            </a:r>
          </a:p>
        </p:txBody>
      </p:sp>
      <p:pic>
        <p:nvPicPr>
          <p:cNvPr id="12" name="Объект 11">
            <a:extLst>
              <a:ext uri="{FF2B5EF4-FFF2-40B4-BE49-F238E27FC236}">
                <a16:creationId xmlns:a16="http://schemas.microsoft.com/office/drawing/2014/main" id="{673191B3-FE85-15AA-07AE-DF35CCADBFBD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148917" y="2659048"/>
            <a:ext cx="6879013" cy="3869445"/>
          </a:xfrm>
          <a:prstGeom prst="rect">
            <a:avLst/>
          </a:prstGeom>
        </p:spPr>
      </p:pic>
      <p:sp>
        <p:nvSpPr>
          <p:cNvPr id="10" name="Объект 9">
            <a:extLst>
              <a:ext uri="{FF2B5EF4-FFF2-40B4-BE49-F238E27FC236}">
                <a16:creationId xmlns:a16="http://schemas.microsoft.com/office/drawing/2014/main" id="{C77F5597-F98F-F58C-6061-D18DE6E6870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14902" y="2242457"/>
            <a:ext cx="5007429" cy="4702629"/>
          </a:xfrm>
        </p:spPr>
        <p:txBody>
          <a:bodyPr>
            <a:normAutofit fontScale="92500" lnSpcReduction="10000"/>
          </a:bodyPr>
          <a:lstStyle/>
          <a:p>
            <a:r>
              <a:rPr lang="ru-RU" sz="2200" b="1" dirty="0"/>
              <a:t>На чём основывался наш выбор дизайна?</a:t>
            </a:r>
          </a:p>
          <a:p>
            <a:r>
              <a:rPr lang="ru-RU" sz="2000" dirty="0">
                <a:solidFill>
                  <a:srgbClr val="4F5945"/>
                </a:solidFill>
              </a:rPr>
              <a:t>1. Цвета.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Мы предоставили пользователю выбор версий: светлой или тёмной. Поэтому основными цветами мы взяли белый и зелёный или чёрный и зелёный. Зелёный ассоциируется с природой, и для людей этот цвет особенно комфортен, так как мягко воздействует на зрение, не вызывает напряжения и способствует отдыху, что делает использование сайта более приятным и удобным.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2. Сайт прост в использовании, так как слева находятся все функции сайта.</a:t>
            </a:r>
          </a:p>
          <a:p>
            <a:r>
              <a:rPr lang="ru-RU" sz="2000" dirty="0">
                <a:solidFill>
                  <a:srgbClr val="4F5945"/>
                </a:solidFill>
              </a:rPr>
              <a:t>3. Зелёный и чёрный цвет хорошо виден на белом фоне, а шрифт достаточно крупного размера, что необходимо для комфортного чтения старшему поколению.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27C594-7428-68A2-1CE6-9E970059B12B}"/>
              </a:ext>
            </a:extLst>
          </p:cNvPr>
          <p:cNvSpPr txBox="1"/>
          <p:nvPr/>
        </p:nvSpPr>
        <p:spPr>
          <a:xfrm>
            <a:off x="69668" y="2128231"/>
            <a:ext cx="52773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Дизайн главной страницы:</a:t>
            </a:r>
          </a:p>
        </p:txBody>
      </p:sp>
    </p:spTree>
    <p:extLst>
      <p:ext uri="{BB962C8B-B14F-4D97-AF65-F5344CB8AC3E}">
        <p14:creationId xmlns:p14="http://schemas.microsoft.com/office/powerpoint/2010/main" val="3541873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0B4FA3E7-605A-C0A2-FD29-4B452F950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374" y="-320039"/>
            <a:ext cx="9528048" cy="1600200"/>
          </a:xfrm>
        </p:spPr>
        <p:txBody>
          <a:bodyPr/>
          <a:lstStyle/>
          <a:p>
            <a:r>
              <a:rPr lang="ru-RU" sz="6000" dirty="0"/>
              <a:t>А</a:t>
            </a:r>
            <a:r>
              <a:rPr lang="ru-RU" dirty="0"/>
              <a:t>вторизация пользователя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398EC13-CC66-14BE-C305-D90EB840C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6</a:t>
            </a:fld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CD7248-E07A-3B4C-3E9D-06759A7AA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51" y="1026378"/>
            <a:ext cx="6704729" cy="37714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F261AB-AAE6-4CE4-DF3A-6071A3022A08}"/>
              </a:ext>
            </a:extLst>
          </p:cNvPr>
          <p:cNvSpPr txBox="1"/>
          <p:nvPr/>
        </p:nvSpPr>
        <p:spPr>
          <a:xfrm>
            <a:off x="5702372" y="2316814"/>
            <a:ext cx="6305877" cy="769441"/>
          </a:xfrm>
          <a:prstGeom prst="rect">
            <a:avLst/>
          </a:prstGeom>
          <a:solidFill>
            <a:srgbClr val="7E8679"/>
          </a:solidFill>
        </p:spPr>
        <p:txBody>
          <a:bodyPr wrap="square">
            <a:spAutoFit/>
          </a:bodyPr>
          <a:lstStyle/>
          <a:p>
            <a:r>
              <a:rPr lang="ru-RU" sz="4400" dirty="0">
                <a:solidFill>
                  <a:schemeClr val="bg1"/>
                </a:solidFill>
                <a:latin typeface="+mj-lt"/>
              </a:rPr>
              <a:t>Публикация поста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ADFF88B-EC03-F9F4-75DF-F1F0F3265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372" y="3086255"/>
            <a:ext cx="6305877" cy="354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424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2B8270AC-601F-D537-3460-3FE09CC6A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64" y="136525"/>
            <a:ext cx="9528048" cy="1600200"/>
          </a:xfrm>
        </p:spPr>
        <p:txBody>
          <a:bodyPr rtlCol="0">
            <a:normAutofit/>
          </a:bodyPr>
          <a:lstStyle/>
          <a:p>
            <a:pPr rtl="0"/>
            <a:r>
              <a:rPr lang="ru" sz="8000" dirty="0">
                <a:solidFill>
                  <a:srgbClr val="B1BDA7"/>
                </a:solidFill>
              </a:rPr>
              <a:t>К</a:t>
            </a:r>
            <a:r>
              <a:rPr lang="ru" sz="6600" dirty="0">
                <a:solidFill>
                  <a:srgbClr val="B1BDA7"/>
                </a:solidFill>
              </a:rPr>
              <a:t>од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746466F-9F24-C34E-BBA6-2CB9430552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7</a:t>
            </a:fld>
            <a:endParaRPr lang="en-US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78BE019-4B93-B502-2D45-F21C67A7E1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857" t="4699" r="12565" b="39810"/>
          <a:stretch>
            <a:fillRect/>
          </a:stretch>
        </p:blipFill>
        <p:spPr>
          <a:xfrm>
            <a:off x="283465" y="2550704"/>
            <a:ext cx="5620186" cy="3571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9FD610-369C-111A-B70B-E78CDD88984D}"/>
              </a:ext>
            </a:extLst>
          </p:cNvPr>
          <p:cNvSpPr txBox="1"/>
          <p:nvPr/>
        </p:nvSpPr>
        <p:spPr>
          <a:xfrm>
            <a:off x="209005" y="2089039"/>
            <a:ext cx="449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F867A"/>
                </a:solidFill>
                <a:latin typeface="+mj-lt"/>
              </a:rPr>
              <a:t>Шаблон сайта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F072B0C-CFC9-1E05-0555-76B46E05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223" t="4190" r="10608" b="40318"/>
          <a:stretch>
            <a:fillRect/>
          </a:stretch>
        </p:blipFill>
        <p:spPr>
          <a:xfrm>
            <a:off x="6096000" y="2550704"/>
            <a:ext cx="5886996" cy="35714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64109D0-2D49-1AE2-BD50-91B0FCBD1B42}"/>
              </a:ext>
            </a:extLst>
          </p:cNvPr>
          <p:cNvSpPr txBox="1"/>
          <p:nvPr/>
        </p:nvSpPr>
        <p:spPr>
          <a:xfrm>
            <a:off x="5978111" y="2085647"/>
            <a:ext cx="4493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7F867A"/>
                </a:solidFill>
                <a:latin typeface="+mj-lt"/>
              </a:rPr>
              <a:t>Авторизация</a:t>
            </a:r>
          </a:p>
        </p:txBody>
      </p:sp>
    </p:spTree>
    <p:extLst>
      <p:ext uri="{BB962C8B-B14F-4D97-AF65-F5344CB8AC3E}">
        <p14:creationId xmlns:p14="http://schemas.microsoft.com/office/powerpoint/2010/main" val="3013343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302C321-51E3-42FB-272E-92F2DCF5A9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7775" y="6356350"/>
            <a:ext cx="784225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8</a:t>
            </a:fld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22FF184-47DA-077E-5483-8808575F122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7917" r="17917"/>
          <a:stretch>
            <a:fillRect/>
          </a:stretch>
        </p:blipFill>
        <p:spPr>
          <a:solidFill>
            <a:schemeClr val="bg2">
              <a:lumMod val="90000"/>
            </a:schemeClr>
          </a:solidFill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8AF20CD0-99DC-4DCE-7A60-F6FA713EEA72}"/>
              </a:ext>
            </a:extLst>
          </p:cNvPr>
          <p:cNvSpPr/>
          <p:nvPr/>
        </p:nvSpPr>
        <p:spPr>
          <a:xfrm>
            <a:off x="-8708" y="0"/>
            <a:ext cx="12200708" cy="6858000"/>
          </a:xfrm>
          <a:prstGeom prst="rect">
            <a:avLst/>
          </a:prstGeom>
          <a:ln>
            <a:solidFill>
              <a:srgbClr val="4F594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8E3D3927-86B3-6A31-7FD0-FC636A6F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8709" y="3202578"/>
            <a:ext cx="12187646" cy="0"/>
          </a:xfrm>
          <a:prstGeom prst="line">
            <a:avLst/>
          </a:prstGeom>
          <a:ln w="38100">
            <a:solidFill>
              <a:srgbClr val="4F59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90CD646-8CED-3D40-9D28-DC2072910D3B}"/>
              </a:ext>
            </a:extLst>
          </p:cNvPr>
          <p:cNvSpPr txBox="1"/>
          <p:nvPr/>
        </p:nvSpPr>
        <p:spPr>
          <a:xfrm>
            <a:off x="-8708" y="144009"/>
            <a:ext cx="3457302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UML</a:t>
            </a:r>
            <a:r>
              <a:rPr lang="ru-RU" sz="3200" dirty="0">
                <a:latin typeface="+mj-lt"/>
              </a:rPr>
              <a:t> - диаграмма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E64B2C-3E8B-7823-3197-22803B9C6B4C}"/>
              </a:ext>
            </a:extLst>
          </p:cNvPr>
          <p:cNvSpPr txBox="1"/>
          <p:nvPr/>
        </p:nvSpPr>
        <p:spPr>
          <a:xfrm>
            <a:off x="-8709" y="3394273"/>
            <a:ext cx="5399315" cy="5847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+mj-lt"/>
              </a:rPr>
              <a:t>Переход между страницами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C9F9DF-0E3C-7ADD-A987-F32C6330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323" r="61857" b="54305"/>
          <a:stretch>
            <a:fillRect/>
          </a:stretch>
        </p:blipFill>
        <p:spPr>
          <a:xfrm>
            <a:off x="3159539" y="4343275"/>
            <a:ext cx="5204542" cy="1988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0AD940-4C83-12D6-9749-70E053D5EB8B}"/>
              </a:ext>
            </a:extLst>
          </p:cNvPr>
          <p:cNvSpPr txBox="1"/>
          <p:nvPr/>
        </p:nvSpPr>
        <p:spPr>
          <a:xfrm>
            <a:off x="2922393" y="1664092"/>
            <a:ext cx="1879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Пользователь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52348195-E07D-DBD0-F332-853B7AE8A75F}"/>
              </a:ext>
            </a:extLst>
          </p:cNvPr>
          <p:cNvCxnSpPr/>
          <p:nvPr/>
        </p:nvCxnSpPr>
        <p:spPr>
          <a:xfrm>
            <a:off x="4476206" y="2020389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DA1B1938-1A1A-7B0B-D070-D069EA16AEC4}"/>
              </a:ext>
            </a:extLst>
          </p:cNvPr>
          <p:cNvCxnSpPr>
            <a:cxnSpLocks/>
          </p:cNvCxnSpPr>
          <p:nvPr/>
        </p:nvCxnSpPr>
        <p:spPr>
          <a:xfrm>
            <a:off x="-1807029" y="1449977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Соединитель: уступ 39">
            <a:extLst>
              <a:ext uri="{FF2B5EF4-FFF2-40B4-BE49-F238E27FC236}">
                <a16:creationId xmlns:a16="http://schemas.microsoft.com/office/drawing/2014/main" id="{44FBD25B-4C10-5FFE-F6D2-6B5ADD36240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823635" y="1928059"/>
            <a:ext cx="1063936" cy="7137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Соединитель: уступ 42">
            <a:extLst>
              <a:ext uri="{FF2B5EF4-FFF2-40B4-BE49-F238E27FC236}">
                <a16:creationId xmlns:a16="http://schemas.microsoft.com/office/drawing/2014/main" id="{AD167AA8-5304-A6EF-B7CB-32FBE2119AD5}"/>
              </a:ext>
            </a:extLst>
          </p:cNvPr>
          <p:cNvCxnSpPr>
            <a:cxnSpLocks/>
          </p:cNvCxnSpPr>
          <p:nvPr/>
        </p:nvCxnSpPr>
        <p:spPr>
          <a:xfrm flipV="1">
            <a:off x="4810477" y="824816"/>
            <a:ext cx="1146858" cy="1070109"/>
          </a:xfrm>
          <a:prstGeom prst="bentConnector3">
            <a:avLst>
              <a:gd name="adj1" fmla="val 25467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Соединитель: уступ 50">
            <a:extLst>
              <a:ext uri="{FF2B5EF4-FFF2-40B4-BE49-F238E27FC236}">
                <a16:creationId xmlns:a16="http://schemas.microsoft.com/office/drawing/2014/main" id="{A82F5FA2-A0DB-05F2-3B96-C0034B18A1D1}"/>
              </a:ext>
            </a:extLst>
          </p:cNvPr>
          <p:cNvCxnSpPr>
            <a:cxnSpLocks/>
          </p:cNvCxnSpPr>
          <p:nvPr/>
        </p:nvCxnSpPr>
        <p:spPr>
          <a:xfrm flipV="1">
            <a:off x="4810477" y="1285112"/>
            <a:ext cx="1146858" cy="635245"/>
          </a:xfrm>
          <a:prstGeom prst="bentConnector3">
            <a:avLst>
              <a:gd name="adj1" fmla="val 29848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Соединитель: уступ 54">
            <a:extLst>
              <a:ext uri="{FF2B5EF4-FFF2-40B4-BE49-F238E27FC236}">
                <a16:creationId xmlns:a16="http://schemas.microsoft.com/office/drawing/2014/main" id="{33173027-498C-B173-AFFB-9A2AA6E0A6CF}"/>
              </a:ext>
            </a:extLst>
          </p:cNvPr>
          <p:cNvCxnSpPr>
            <a:cxnSpLocks/>
          </p:cNvCxnSpPr>
          <p:nvPr/>
        </p:nvCxnSpPr>
        <p:spPr>
          <a:xfrm>
            <a:off x="4810477" y="1951649"/>
            <a:ext cx="1146858" cy="262779"/>
          </a:xfrm>
          <a:prstGeom prst="bentConnector3">
            <a:avLst>
              <a:gd name="adj1" fmla="val 30286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Соединитель: уступ 61">
            <a:extLst>
              <a:ext uri="{FF2B5EF4-FFF2-40B4-BE49-F238E27FC236}">
                <a16:creationId xmlns:a16="http://schemas.microsoft.com/office/drawing/2014/main" id="{FB9450DF-E22D-63F3-79F5-5535EE0439C4}"/>
              </a:ext>
            </a:extLst>
          </p:cNvPr>
          <p:cNvCxnSpPr>
            <a:cxnSpLocks/>
          </p:cNvCxnSpPr>
          <p:nvPr/>
        </p:nvCxnSpPr>
        <p:spPr>
          <a:xfrm>
            <a:off x="4810477" y="1974127"/>
            <a:ext cx="1155566" cy="801976"/>
          </a:xfrm>
          <a:prstGeom prst="bentConnector3">
            <a:avLst>
              <a:gd name="adj1" fmla="val 25652"/>
            </a:avLst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88D96CAF-1E58-496A-9022-2BE563455F61}"/>
              </a:ext>
            </a:extLst>
          </p:cNvPr>
          <p:cNvSpPr txBox="1"/>
          <p:nvPr/>
        </p:nvSpPr>
        <p:spPr>
          <a:xfrm>
            <a:off x="5974751" y="2045151"/>
            <a:ext cx="2234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Сделать пост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F81A2D3-F2F1-1296-8E81-881D261BFAB6}"/>
              </a:ext>
            </a:extLst>
          </p:cNvPr>
          <p:cNvSpPr txBox="1"/>
          <p:nvPr/>
        </p:nvSpPr>
        <p:spPr>
          <a:xfrm>
            <a:off x="5990662" y="2548554"/>
            <a:ext cx="25857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Перейти в обсуждение</a:t>
            </a:r>
          </a:p>
        </p:txBody>
      </p:sp>
      <p:sp>
        <p:nvSpPr>
          <p:cNvPr id="81" name="Стрелка: изогнутая влево 80">
            <a:extLst>
              <a:ext uri="{FF2B5EF4-FFF2-40B4-BE49-F238E27FC236}">
                <a16:creationId xmlns:a16="http://schemas.microsoft.com/office/drawing/2014/main" id="{0D474F18-5D3A-9542-CBD7-D8AA6ECA62BF}"/>
              </a:ext>
            </a:extLst>
          </p:cNvPr>
          <p:cNvSpPr/>
          <p:nvPr/>
        </p:nvSpPr>
        <p:spPr>
          <a:xfrm>
            <a:off x="8176344" y="2156153"/>
            <a:ext cx="375475" cy="660759"/>
          </a:xfrm>
          <a:prstGeom prst="curvedLef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B495E4-B42B-9E93-9537-33761BA872B0}"/>
              </a:ext>
            </a:extLst>
          </p:cNvPr>
          <p:cNvSpPr txBox="1"/>
          <p:nvPr/>
        </p:nvSpPr>
        <p:spPr>
          <a:xfrm>
            <a:off x="5990662" y="1130974"/>
            <a:ext cx="2378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Добавить в избранное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7BE5198-86D3-321B-EDD6-AE04373CD307}"/>
              </a:ext>
            </a:extLst>
          </p:cNvPr>
          <p:cNvSpPr txBox="1"/>
          <p:nvPr/>
        </p:nvSpPr>
        <p:spPr>
          <a:xfrm>
            <a:off x="5990662" y="673886"/>
            <a:ext cx="4719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</a:rPr>
              <a:t>Узнать о выращивании, благодаря каталогу и чату</a:t>
            </a:r>
          </a:p>
        </p:txBody>
      </p:sp>
    </p:spTree>
    <p:extLst>
      <p:ext uri="{BB962C8B-B14F-4D97-AF65-F5344CB8AC3E}">
        <p14:creationId xmlns:p14="http://schemas.microsoft.com/office/powerpoint/2010/main" val="512396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EEBFBF-F8B0-D44E-B6BF-4A0429AC3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688" y="228600"/>
            <a:ext cx="9528048" cy="1600200"/>
          </a:xfrm>
        </p:spPr>
        <p:txBody>
          <a:bodyPr rtlCol="0"/>
          <a:lstStyle/>
          <a:p>
            <a:pPr rtl="0"/>
            <a:r>
              <a:rPr lang="ru" dirty="0"/>
              <a:t>Таблица оценочного тестирования</a:t>
            </a:r>
          </a:p>
        </p:txBody>
      </p:sp>
      <p:graphicFrame>
        <p:nvGraphicFramePr>
          <p:cNvPr id="7" name="Местозаполнитель таблицы 2">
            <a:extLst>
              <a:ext uri="{FF2B5EF4-FFF2-40B4-BE49-F238E27FC236}">
                <a16:creationId xmlns:a16="http://schemas.microsoft.com/office/drawing/2014/main" id="{7B166768-B202-E472-5FBC-6570BDBFBD7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5700687"/>
              </p:ext>
            </p:extLst>
          </p:nvPr>
        </p:nvGraphicFramePr>
        <p:xfrm>
          <a:off x="2701142" y="2143208"/>
          <a:ext cx="7001691" cy="36654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737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963535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2735419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609613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№ пользователя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Удобство использования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Удобство эксплуатации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9613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564238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753507"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ru" sz="1600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69194-7927-A259-0C43-EE59A46035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0635996" y="6356350"/>
            <a:ext cx="784860" cy="365125"/>
          </a:xfrm>
        </p:spPr>
        <p:txBody>
          <a:bodyPr rtlCol="0"/>
          <a:lstStyle/>
          <a:p>
            <a:pPr rtl="0"/>
            <a:fld id="{294A09A9-5501-47C1-A89A-A340965A2BE2}" type="slidenum">
              <a:rPr lang="en-US" smtClean="0"/>
              <a:pPr rtl="0"/>
              <a:t>9</a:t>
            </a:fld>
            <a:endParaRPr lang="en-US" dirty="0"/>
          </a:p>
        </p:txBody>
      </p:sp>
      <p:graphicFrame>
        <p:nvGraphicFramePr>
          <p:cNvPr id="9" name="Таблица 8">
            <a:extLst>
              <a:ext uri="{FF2B5EF4-FFF2-40B4-BE49-F238E27FC236}">
                <a16:creationId xmlns:a16="http://schemas.microsoft.com/office/drawing/2014/main" id="{3327EBD3-A503-82F4-A52C-BA4EA537F1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943985"/>
              </p:ext>
            </p:extLst>
          </p:nvPr>
        </p:nvGraphicFramePr>
        <p:xfrm>
          <a:off x="2701141" y="5989320"/>
          <a:ext cx="7001691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4801">
                  <a:extLst>
                    <a:ext uri="{9D8B030D-6E8A-4147-A177-3AD203B41FA5}">
                      <a16:colId xmlns:a16="http://schemas.microsoft.com/office/drawing/2014/main" val="3843819424"/>
                    </a:ext>
                  </a:extLst>
                </a:gridCol>
                <a:gridCol w="2969623">
                  <a:extLst>
                    <a:ext uri="{9D8B030D-6E8A-4147-A177-3AD203B41FA5}">
                      <a16:colId xmlns:a16="http://schemas.microsoft.com/office/drawing/2014/main" val="981422246"/>
                    </a:ext>
                  </a:extLst>
                </a:gridCol>
                <a:gridCol w="2727267">
                  <a:extLst>
                    <a:ext uri="{9D8B030D-6E8A-4147-A177-3AD203B41FA5}">
                      <a16:colId xmlns:a16="http://schemas.microsoft.com/office/drawing/2014/main" val="12210291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Средняя оценка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8,6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591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8190935"/>
      </p:ext>
    </p:extLst>
  </p:cSld>
  <p:clrMapOvr>
    <a:masterClrMapping/>
  </p:clrMapOvr>
</p:sld>
</file>

<file path=ppt/theme/theme1.xml><?xml version="1.0" encoding="utf-8"?>
<a:theme xmlns:a="http://schemas.openxmlformats.org/drawingml/2006/main" name="Пользовательская">
  <a:themeElements>
    <a:clrScheme name="Custom 20">
      <a:dk1>
        <a:srgbClr val="000000"/>
      </a:dk1>
      <a:lt1>
        <a:srgbClr val="FFFFFF"/>
      </a:lt1>
      <a:dk2>
        <a:srgbClr val="CAD8D6"/>
      </a:dk2>
      <a:lt2>
        <a:srgbClr val="E7E6E6"/>
      </a:lt2>
      <a:accent1>
        <a:srgbClr val="7E8679"/>
      </a:accent1>
      <a:accent2>
        <a:srgbClr val="72292A"/>
      </a:accent2>
      <a:accent3>
        <a:srgbClr val="4A3A1C"/>
      </a:accent3>
      <a:accent4>
        <a:srgbClr val="E47D60"/>
      </a:accent4>
      <a:accent5>
        <a:srgbClr val="CEBBAF"/>
      </a:accent5>
      <a:accent6>
        <a:srgbClr val="E8DAC4"/>
      </a:accent6>
      <a:hlink>
        <a:srgbClr val="3968F6"/>
      </a:hlink>
      <a:folHlink>
        <a:srgbClr val="954F72"/>
      </a:folHlink>
    </a:clrScheme>
    <a:fontScheme name="Custom 23">
      <a:majorFont>
        <a:latin typeface="Baskerville Old Face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410444_Win32" id="{6DADA206-4374-4581-8974-7E917238E6AC}" vid="{0F151159-97E4-4815-A9D5-D69B011B07A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E6BC5B-F32E-483D-A6CB-100D6BCB78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384BFC8-02DA-464F-AE97-4951BE47415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9915FD3-F777-4046-A12C-BE3860E324B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{F4A6158A-08F0-4153-B4EE-F3A97D81AA09}TF6ca04e33-feaa-4cf5-9b27-d56362f12ac087d7dd85_win32-b8961749cfd8</Template>
  <TotalTime>386</TotalTime>
  <Words>693</Words>
  <Application>Microsoft Office PowerPoint</Application>
  <PresentationFormat>Широкоэкранный</PresentationFormat>
  <Paragraphs>82</Paragraphs>
  <Slides>13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Arial</vt:lpstr>
      <vt:lpstr>Baskerville Old Face</vt:lpstr>
      <vt:lpstr>Book Antiqua</vt:lpstr>
      <vt:lpstr>Bookman Old Style</vt:lpstr>
      <vt:lpstr>Calibri</vt:lpstr>
      <vt:lpstr>Gill Sans Nova Light</vt:lpstr>
      <vt:lpstr>Пользовательская</vt:lpstr>
      <vt:lpstr>Сайт «Сад мечты!», при помощи которого ты сможешь стать истинным садоводом.</vt:lpstr>
      <vt:lpstr>Актуальность проекта</vt:lpstr>
      <vt:lpstr>Презентация PowerPoint</vt:lpstr>
      <vt:lpstr>Задачи проекта</vt:lpstr>
      <vt:lpstr>Дизайн</vt:lpstr>
      <vt:lpstr>Авторизация пользователя</vt:lpstr>
      <vt:lpstr>Код</vt:lpstr>
      <vt:lpstr>Презентация PowerPoint</vt:lpstr>
      <vt:lpstr>Таблица оценочного тестирования</vt:lpstr>
      <vt:lpstr>Презентация PowerPoint</vt:lpstr>
      <vt:lpstr>Вывод</vt:lpstr>
      <vt:lpstr>Презентация PowerPoint</vt:lpstr>
      <vt:lpstr>Спасибо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Vera Kotikova</dc:creator>
  <cp:lastModifiedBy>Vasiliy Kotikov</cp:lastModifiedBy>
  <cp:revision>3</cp:revision>
  <dcterms:created xsi:type="dcterms:W3CDTF">2025-11-04T14:14:36Z</dcterms:created>
  <dcterms:modified xsi:type="dcterms:W3CDTF">2025-11-09T17:45:55Z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